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57" r:id="rId6"/>
    <p:sldId id="277" r:id="rId7"/>
    <p:sldId id="272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71" r:id="rId19"/>
    <p:sldId id="273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FF90-5D06-834A-B34D-563B586C574B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7AED-034A-D24A-84BE-D8B619893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Incorporating Anti-Corruption Education into </a:t>
            </a:r>
            <a:r>
              <a:rPr lang="en-US" b="1" dirty="0"/>
              <a:t>t</a:t>
            </a:r>
            <a:r>
              <a:rPr lang="en-US" b="1" dirty="0" smtClean="0"/>
              <a:t>he Christian Higher Education Context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Osburn</a:t>
            </a:r>
          </a:p>
          <a:p>
            <a:r>
              <a:rPr lang="en-US" dirty="0" smtClean="0"/>
              <a:t>June 2, 2016</a:t>
            </a:r>
          </a:p>
          <a:p>
            <a:r>
              <a:rPr lang="en-US" dirty="0" smtClean="0"/>
              <a:t>IAPCHE Conference (South Korea)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3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cannot be bribed (Deuteronomy 10:17)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cannot be bribed (Deuteronomy 10:17)</a:t>
            </a:r>
          </a:p>
          <a:p>
            <a:r>
              <a:rPr lang="en-US" dirty="0" smtClean="0"/>
              <a:t>Corruption is inherently destructive (meaning of Hebrew and Greek words translated “corrupt”)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5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cannot be bribed (Deuteronomy 10:17)</a:t>
            </a:r>
          </a:p>
          <a:p>
            <a:r>
              <a:rPr lang="en-US" dirty="0" smtClean="0"/>
              <a:t>Corruption is inherently destructive (meaning of Hebrew and Greek words translated “corrupt”)</a:t>
            </a:r>
          </a:p>
          <a:p>
            <a:r>
              <a:rPr lang="en-US" dirty="0" smtClean="0"/>
              <a:t>Sinfulness corrupts (II Peter 1:4; Genesis 6:11; Puritan writers)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9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cannot be bribed (Deuteronomy 10:17)</a:t>
            </a:r>
          </a:p>
          <a:p>
            <a:r>
              <a:rPr lang="en-US" dirty="0" smtClean="0"/>
              <a:t>Corruption is inherently destructive (meaning of Hebrew and Greek words translated “corrupt”)</a:t>
            </a:r>
          </a:p>
          <a:p>
            <a:r>
              <a:rPr lang="en-US" dirty="0" smtClean="0"/>
              <a:t>Sinfulness corrupts (II Peter 1:4; Genesis 6:11; Puritan writers)</a:t>
            </a:r>
          </a:p>
          <a:p>
            <a:r>
              <a:rPr lang="en-US" dirty="0" smtClean="0"/>
              <a:t>Jesus redeems His people from corrupt ways of life (II Peter 1:3-7)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7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91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cannot be bribed (Deuteronomy 10:17)</a:t>
            </a:r>
          </a:p>
          <a:p>
            <a:r>
              <a:rPr lang="en-US" dirty="0" smtClean="0"/>
              <a:t>Corruption is inherently destructive (meaning of Hebrew and Greek words translated “corrupt”)</a:t>
            </a:r>
          </a:p>
          <a:p>
            <a:r>
              <a:rPr lang="en-US" dirty="0" smtClean="0"/>
              <a:t>Sinfulness corrupts (II Peter 1:4; Genesis 6:11; Puritan writers)</a:t>
            </a:r>
          </a:p>
          <a:p>
            <a:r>
              <a:rPr lang="en-US" dirty="0" smtClean="0"/>
              <a:t>Jesus redeems His people from corrupt ways of life (II Peter 1:3-7)</a:t>
            </a:r>
          </a:p>
          <a:p>
            <a:r>
              <a:rPr lang="en-US" dirty="0" smtClean="0"/>
              <a:t>Christians are to “seek the welfare of the city” (Jeremiah 29:7)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2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Biblical and Theological Foundations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75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God cannot be bribed (Deuteronomy 10:17)</a:t>
            </a:r>
          </a:p>
          <a:p>
            <a:r>
              <a:rPr lang="en-US" dirty="0" smtClean="0"/>
              <a:t>Corruption is inherently destructive (meaning of Hebrew and Greek words translated “corrupt”)</a:t>
            </a:r>
          </a:p>
          <a:p>
            <a:r>
              <a:rPr lang="en-US" dirty="0" smtClean="0"/>
              <a:t>Sinfulness corrupts (II Peter 1:4; Genesis 6:11; Puritan writers)</a:t>
            </a:r>
          </a:p>
          <a:p>
            <a:r>
              <a:rPr lang="en-US" dirty="0" smtClean="0"/>
              <a:t>Jesus redeems His people from corrupt ways of life (II Peter 1:3-7)</a:t>
            </a:r>
          </a:p>
          <a:p>
            <a:r>
              <a:rPr lang="en-US" dirty="0" smtClean="0"/>
              <a:t>Christians are to “seek the welfare of the city” (Jeremiah 29:7)</a:t>
            </a:r>
          </a:p>
          <a:p>
            <a:r>
              <a:rPr lang="en-US" dirty="0" smtClean="0"/>
              <a:t>The church of Jesus Christ is tasked with demonstrating God’s superior wisdom (Ephesians 3:10)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1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Existing Programs in Anti-Corruption Studies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Certificates and Degrees:</a:t>
            </a:r>
          </a:p>
          <a:p>
            <a:pPr lvl="1"/>
            <a:r>
              <a:rPr lang="en-US" dirty="0" smtClean="0"/>
              <a:t>International Anti-Corruption Academy: Two year Masters</a:t>
            </a:r>
          </a:p>
          <a:p>
            <a:pPr lvl="1"/>
            <a:r>
              <a:rPr lang="en-US" dirty="0" smtClean="0"/>
              <a:t>University of Hong Kong: Postgraduate </a:t>
            </a:r>
            <a:r>
              <a:rPr lang="en-US" dirty="0"/>
              <a:t>Certificate in </a:t>
            </a:r>
            <a:r>
              <a:rPr lang="en-US" dirty="0" smtClean="0"/>
              <a:t>Corruption Studies</a:t>
            </a:r>
            <a:r>
              <a:rPr lang="en-US" dirty="0"/>
              <a:t> </a:t>
            </a:r>
            <a:r>
              <a:rPr lang="en-US" dirty="0" smtClean="0"/>
              <a:t>(30 credits)</a:t>
            </a:r>
          </a:p>
          <a:p>
            <a:pPr lvl="1"/>
            <a:r>
              <a:rPr lang="en-US" dirty="0" smtClean="0"/>
              <a:t>University of Sussex: </a:t>
            </a:r>
            <a:r>
              <a:rPr lang="en-US" dirty="0"/>
              <a:t>Masters in </a:t>
            </a:r>
            <a:r>
              <a:rPr lang="en-US" dirty="0" smtClean="0"/>
              <a:t>Corruption </a:t>
            </a:r>
            <a:r>
              <a:rPr lang="en-US" dirty="0"/>
              <a:t>and </a:t>
            </a:r>
            <a:r>
              <a:rPr lang="en-US" dirty="0" smtClean="0"/>
              <a:t>Governance</a:t>
            </a:r>
            <a:r>
              <a:rPr lang="en-US" dirty="0"/>
              <a:t> </a:t>
            </a:r>
            <a:r>
              <a:rPr lang="en-US" dirty="0" smtClean="0"/>
              <a:t>(one or two years)</a:t>
            </a:r>
          </a:p>
          <a:p>
            <a:pPr lvl="1"/>
            <a:r>
              <a:rPr lang="en-US" dirty="0" smtClean="0"/>
              <a:t>International Centre for Parliamentary Studies: Professional Certificate in Anti-Corruption (5 days)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2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Existing Programs in Anti-Corruption Studies (II)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Coursework:</a:t>
            </a:r>
          </a:p>
          <a:p>
            <a:pPr lvl="1"/>
            <a:r>
              <a:rPr lang="en-US" dirty="0" smtClean="0"/>
              <a:t>University of Portsmouth, Australian National University, George Washington University, Colgate University, Columbia University, New York University, and several others</a:t>
            </a:r>
          </a:p>
          <a:p>
            <a:r>
              <a:rPr lang="en-US" dirty="0" smtClean="0"/>
              <a:t>Centers:</a:t>
            </a:r>
          </a:p>
          <a:p>
            <a:pPr lvl="1"/>
            <a:r>
              <a:rPr lang="en-US" dirty="0" smtClean="0"/>
              <a:t>Centre of Anti-Corruption Studies (Hong Kong)</a:t>
            </a:r>
          </a:p>
          <a:p>
            <a:pPr lvl="1"/>
            <a:r>
              <a:rPr lang="en-US" dirty="0" smtClean="0"/>
              <a:t>Specialization as part of Religion and Development Programme, University of Birmingham</a:t>
            </a:r>
          </a:p>
          <a:p>
            <a:pPr lvl="1"/>
            <a:r>
              <a:rPr lang="en-US" dirty="0" smtClean="0"/>
              <a:t>Scholars of religion and corruption: Dr. Heather Marquette (University of Birmingham), Dr. Rachel McCleary (Harvard University)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Christian Anti-Corruption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Curricula</a:t>
            </a:r>
          </a:p>
          <a:p>
            <a:r>
              <a:rPr lang="en-US" dirty="0" smtClean="0"/>
              <a:t>Student Life</a:t>
            </a:r>
          </a:p>
          <a:p>
            <a:r>
              <a:rPr lang="en-US" dirty="0" smtClean="0"/>
              <a:t>Institutional confession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9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Curricula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Proposed: Inter-Disciplinary 15-credit undergraduate Certificate in Anti-Corruption Studies</a:t>
            </a:r>
          </a:p>
          <a:p>
            <a:r>
              <a:rPr lang="en-US" dirty="0" smtClean="0"/>
              <a:t>Possible courses</a:t>
            </a:r>
          </a:p>
          <a:p>
            <a:pPr lvl="1"/>
            <a:r>
              <a:rPr lang="en-US" dirty="0" smtClean="0"/>
              <a:t>Politics of corruption</a:t>
            </a:r>
          </a:p>
          <a:p>
            <a:pPr lvl="1"/>
            <a:r>
              <a:rPr lang="en-US" dirty="0" smtClean="0"/>
              <a:t>Economics of corruption</a:t>
            </a:r>
          </a:p>
          <a:p>
            <a:pPr lvl="1"/>
            <a:r>
              <a:rPr lang="en-US" dirty="0" smtClean="0"/>
              <a:t>Theology of corruption</a:t>
            </a:r>
          </a:p>
          <a:p>
            <a:pPr lvl="1"/>
            <a:r>
              <a:rPr lang="en-US" dirty="0" smtClean="0"/>
              <a:t>Organizing and Instructing to fight corruption</a:t>
            </a:r>
          </a:p>
          <a:p>
            <a:pPr lvl="1"/>
            <a:r>
              <a:rPr lang="en-US" dirty="0" smtClean="0"/>
              <a:t>Field project in </a:t>
            </a:r>
            <a:r>
              <a:rPr lang="en-US" dirty="0"/>
              <a:t>a</a:t>
            </a:r>
            <a:r>
              <a:rPr lang="en-US" dirty="0" smtClean="0"/>
              <a:t>nti-corruption studies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84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Corruption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social and personal decay that results when people seek their private gain at public expense </a:t>
            </a:r>
          </a:p>
        </p:txBody>
      </p:sp>
    </p:spTree>
    <p:extLst>
      <p:ext uri="{BB962C8B-B14F-4D97-AF65-F5344CB8AC3E}">
        <p14:creationId xmlns:p14="http://schemas.microsoft.com/office/powerpoint/2010/main" val="406830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clubs for combating corruption</a:t>
            </a:r>
          </a:p>
          <a:p>
            <a:r>
              <a:rPr lang="en-US" dirty="0" smtClean="0"/>
              <a:t>Student essay competitions</a:t>
            </a:r>
          </a:p>
          <a:p>
            <a:r>
              <a:rPr lang="en-US" dirty="0" smtClean="0"/>
              <a:t>Student project design competitions</a:t>
            </a:r>
          </a:p>
          <a:p>
            <a:r>
              <a:rPr lang="en-US" dirty="0" smtClean="0"/>
              <a:t>Watch films about corruption (e.g., 2014 film about Russian corruption </a:t>
            </a:r>
            <a:r>
              <a:rPr lang="en-US" i="1" dirty="0" smtClean="0"/>
              <a:t>Leviathan)</a:t>
            </a:r>
          </a:p>
          <a:p>
            <a:r>
              <a:rPr lang="en-US" dirty="0" smtClean="0"/>
              <a:t>Websites and social media anti-corruption campaign led by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9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Institutional Confession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Alleman and Glanzer (2013)</a:t>
            </a:r>
          </a:p>
          <a:p>
            <a:r>
              <a:rPr lang="en-US" dirty="0" smtClean="0"/>
              <a:t>Smith, J.K.A. (2009)</a:t>
            </a:r>
          </a:p>
          <a:p>
            <a:r>
              <a:rPr lang="en-US" dirty="0" smtClean="0"/>
              <a:t>Ritual confession </a:t>
            </a:r>
          </a:p>
          <a:p>
            <a:r>
              <a:rPr lang="en-US" dirty="0" smtClean="0"/>
              <a:t>Situational confession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institution will take the challenge?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Christians can help define this nascent field while also helping to create leaders who will advocate against corruption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(God’s) </a:t>
            </a:r>
            <a:r>
              <a:rPr lang="en-US" i="1" dirty="0">
                <a:solidFill>
                  <a:srgbClr val="FF0000"/>
                </a:solidFill>
              </a:rPr>
              <a:t>intent was that now, through the church, the manifold wisdom of God should be made known to the rulers and authorities in the heavenly </a:t>
            </a:r>
            <a:r>
              <a:rPr lang="en-US" i="1" dirty="0" smtClean="0">
                <a:solidFill>
                  <a:srgbClr val="FF0000"/>
                </a:solidFill>
              </a:rPr>
              <a:t>realms</a:t>
            </a:r>
          </a:p>
          <a:p>
            <a:pPr marL="0" indent="0" algn="ctr">
              <a:buNone/>
            </a:pPr>
            <a:r>
              <a:rPr lang="en-US" dirty="0" smtClean="0"/>
              <a:t>(Ephesians 3:10)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0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US$ One trillion in bribes each 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111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45" y="1108443"/>
            <a:ext cx="3593671" cy="552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963" y="394705"/>
            <a:ext cx="497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2016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4414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 Streams, </a:t>
            </a:r>
            <a:br>
              <a:rPr lang="en-US" b="1" dirty="0" smtClean="0"/>
            </a:br>
            <a:r>
              <a:rPr lang="en-US" b="1" dirty="0" smtClean="0"/>
              <a:t>1 Mighty Torrent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926" y="3603648"/>
            <a:ext cx="822960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Primordial Sin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Premodern Shamanism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Modern State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Postmodern Suspicion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28"/>
            <a:ext cx="8229600" cy="1143000"/>
          </a:xfrm>
        </p:spPr>
        <p:txBody>
          <a:bodyPr/>
          <a:lstStyle/>
          <a:p>
            <a:r>
              <a:rPr lang="en-US" b="1" i="1" dirty="0" smtClean="0"/>
              <a:t>Leviathan</a:t>
            </a:r>
            <a:r>
              <a:rPr lang="en-US" b="1" dirty="0" smtClean="0"/>
              <a:t> (2014)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6231" y="6298119"/>
            <a:ext cx="617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https://www.flickr.com/photos/wolfgangkuhnle/17333652961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61" y="1201277"/>
            <a:ext cx="3376528" cy="4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3" y="274638"/>
            <a:ext cx="875352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Sweeney, Despota, and Lindner (2013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73" y="1026249"/>
            <a:ext cx="3886057" cy="54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should Christian higher educators develop an anti-corruption curriculum?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problem (anecdotally)</a:t>
            </a:r>
          </a:p>
          <a:p>
            <a:r>
              <a:rPr lang="en-US" dirty="0"/>
              <a:t>The growing edge of Christian higher education is increasingly in corrupt contexts</a:t>
            </a:r>
          </a:p>
          <a:p>
            <a:r>
              <a:rPr lang="en-US" dirty="0" smtClean="0"/>
              <a:t>Christian worldview applies to practical as well as theoretical challenges</a:t>
            </a:r>
          </a:p>
          <a:p>
            <a:r>
              <a:rPr lang="en-US" dirty="0"/>
              <a:t>Christian faith offers redemptive resources that will be competitive in pluralistic world where Islam and neo-Confucianism are </a:t>
            </a:r>
            <a:r>
              <a:rPr lang="en-US" dirty="0" smtClean="0"/>
              <a:t>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900" b="1" dirty="0"/>
              <a:t>Why should Christian higher educators develop an anti-corruption curriculum? </a:t>
            </a:r>
            <a:r>
              <a:rPr lang="en-US" sz="3900" b="1" dirty="0" smtClean="0"/>
              <a:t>(II</a:t>
            </a:r>
            <a:r>
              <a:rPr lang="en-US" sz="3900" b="1" dirty="0"/>
              <a:t>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6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Enhance credibility of Christian higher education in an educational universe dominated by secularists</a:t>
            </a:r>
          </a:p>
          <a:p>
            <a:r>
              <a:rPr lang="en-US" dirty="0" smtClean="0"/>
              <a:t>Among global faiths, Christianity is unique in its focus on corruption (80 biblical references)</a:t>
            </a:r>
          </a:p>
          <a:p>
            <a:r>
              <a:rPr lang="en-US" dirty="0" smtClean="0"/>
              <a:t>Up to this point, absent from most Christian ethics textbooks, etc. (Osburn, 2011)</a:t>
            </a:r>
          </a:p>
          <a:p>
            <a:r>
              <a:rPr lang="en-US" dirty="0" smtClean="0"/>
              <a:t>Corruption in Christian higher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309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3182</TotalTime>
  <Words>785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Black</vt:lpstr>
      <vt:lpstr>Incorporating Anti-Corruption Education into the Christian Higher Education Context </vt:lpstr>
      <vt:lpstr>Definition of Corruption</vt:lpstr>
      <vt:lpstr>PowerPoint Presentation</vt:lpstr>
      <vt:lpstr>PowerPoint Presentation</vt:lpstr>
      <vt:lpstr>4 Streams,  1 Mighty Torrent</vt:lpstr>
      <vt:lpstr>Leviathan (2014)</vt:lpstr>
      <vt:lpstr>Sweeney, Despota, and Lindner (2013)  </vt:lpstr>
      <vt:lpstr>Why should Christian higher educators develop an anti-corruption curriculum? (I)</vt:lpstr>
      <vt:lpstr>Why should Christian higher educators develop an anti-corruption curriculum? (II)</vt:lpstr>
      <vt:lpstr>Biblical and Theological Foundations</vt:lpstr>
      <vt:lpstr>Biblical and Theological Foundations</vt:lpstr>
      <vt:lpstr>Biblical and Theological Foundations</vt:lpstr>
      <vt:lpstr>Biblical and Theological Foundations</vt:lpstr>
      <vt:lpstr>Biblical and Theological Foundations</vt:lpstr>
      <vt:lpstr>Biblical and Theological Foundations</vt:lpstr>
      <vt:lpstr>Existing Programs in Anti-Corruption Studies (I)</vt:lpstr>
      <vt:lpstr>Existing Programs in Anti-Corruption Studies (II)</vt:lpstr>
      <vt:lpstr>Christian Anti-Corruption Education</vt:lpstr>
      <vt:lpstr>Curricula</vt:lpstr>
      <vt:lpstr>Student Life</vt:lpstr>
      <vt:lpstr>Institutional Confession</vt:lpstr>
      <vt:lpstr>What institution will take the challenge?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ANTI-CORRUPTION EDUCATION INTO THE CHRISTIAN HIGHER EDUCATION CONTEXT</dc:title>
  <dc:creator>Robert Osburn</dc:creator>
  <cp:lastModifiedBy>Laura Van Engen</cp:lastModifiedBy>
  <cp:revision>37</cp:revision>
  <dcterms:created xsi:type="dcterms:W3CDTF">2016-05-02T21:51:04Z</dcterms:created>
  <dcterms:modified xsi:type="dcterms:W3CDTF">2016-06-14T14:48:47Z</dcterms:modified>
</cp:coreProperties>
</file>